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77" r:id="rId4"/>
    <p:sldId id="279" r:id="rId5"/>
    <p:sldId id="278" r:id="rId6"/>
    <p:sldId id="280" r:id="rId7"/>
    <p:sldId id="281" r:id="rId8"/>
    <p:sldId id="283" r:id="rId9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FFFF"/>
    <a:srgbClr val="FFEB9C"/>
    <a:srgbClr val="FFFF00"/>
    <a:srgbClr val="00CC00"/>
    <a:srgbClr val="C9F5F7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668BF-083C-4783-A21B-FC8F92C824B2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841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9F212-6D9B-4BEA-8C66-0DF626AB29BE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6247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E0CF4-9028-4116-9179-82ACE1C89B9D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53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B9906-1109-49A3-99B8-CA0E4B631D67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154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D481D-A063-4E90-858F-2A51C77C3876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689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80221-A2BF-4A2D-A83E-32154E95F61F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587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4F1C8-2FC5-4731-B01A-6D915C697188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226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54543-78A8-4E66-9DE9-A78E29E056A0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413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AA831-ABC4-400A-8766-9824B1864BEF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586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EB156-BC8F-4508-80F3-F9E6A4B77404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7288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CB8A6-02DE-41F9-8BEE-4CCF6D03481F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917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3B5186-6870-40F4-9FEA-A6E75529B48D}" type="slidenum">
              <a:rPr lang="en-NZ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NZ" sz="5400" b="1" dirty="0" smtClean="0">
                <a:solidFill>
                  <a:schemeClr val="bg1"/>
                </a:solidFill>
              </a:rPr>
              <a:t>The </a:t>
            </a:r>
            <a:r>
              <a:rPr lang="en-NZ" sz="5400" b="1" dirty="0" err="1">
                <a:solidFill>
                  <a:schemeClr val="bg1"/>
                </a:solidFill>
              </a:rPr>
              <a:t>Dihybrid</a:t>
            </a:r>
            <a:r>
              <a:rPr lang="en-NZ" sz="5400" b="1" dirty="0">
                <a:solidFill>
                  <a:schemeClr val="bg1"/>
                </a:solidFill>
              </a:rPr>
              <a:t> </a:t>
            </a:r>
            <a:r>
              <a:rPr lang="en-NZ" sz="5400" b="1">
                <a:solidFill>
                  <a:schemeClr val="bg1"/>
                </a:solidFill>
              </a:rPr>
              <a:t>Cross </a:t>
            </a:r>
            <a:r>
              <a:rPr lang="en-NZ" sz="5400" b="1" smtClean="0">
                <a:solidFill>
                  <a:schemeClr val="bg1"/>
                </a:solidFill>
              </a:rPr>
              <a:t/>
            </a:r>
            <a:br>
              <a:rPr lang="en-NZ" sz="5400" b="1" smtClean="0">
                <a:solidFill>
                  <a:schemeClr val="bg1"/>
                </a:solidFill>
              </a:rPr>
            </a:br>
            <a:r>
              <a:rPr lang="en-NZ" sz="3200" b="1" smtClean="0">
                <a:solidFill>
                  <a:schemeClr val="bg1"/>
                </a:solidFill>
              </a:rPr>
              <a:t>(</a:t>
            </a:r>
            <a:r>
              <a:rPr lang="en-NZ" sz="3200" b="1">
                <a:solidFill>
                  <a:schemeClr val="bg1"/>
                </a:solidFill>
              </a:rPr>
              <a:t>page </a:t>
            </a:r>
            <a:r>
              <a:rPr lang="en-NZ" sz="3200" b="1" smtClean="0">
                <a:solidFill>
                  <a:schemeClr val="bg1"/>
                </a:solidFill>
              </a:rPr>
              <a:t>150 &amp; 157, </a:t>
            </a:r>
            <a:r>
              <a:rPr lang="en-NZ" sz="3200" b="1" smtClean="0">
                <a:solidFill>
                  <a:schemeClr val="bg1"/>
                </a:solidFill>
              </a:rPr>
              <a:t>158 &amp; 163, 164)</a:t>
            </a:r>
            <a:endParaRPr lang="en-NZ" sz="3200" b="1" dirty="0">
              <a:solidFill>
                <a:schemeClr val="bg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7848600" cy="3763963"/>
          </a:xfrm>
        </p:spPr>
        <p:txBody>
          <a:bodyPr/>
          <a:lstStyle/>
          <a:p>
            <a:endParaRPr lang="en-NZ" b="1">
              <a:solidFill>
                <a:schemeClr val="bg1"/>
              </a:solidFill>
            </a:endParaRPr>
          </a:p>
          <a:p>
            <a:r>
              <a:rPr lang="en-NZ" sz="4000" b="1">
                <a:solidFill>
                  <a:schemeClr val="bg1"/>
                </a:solidFill>
              </a:rPr>
              <a:t>Comparing the inheritance of two traits in one cross, e.g. crossing round, yellow seeded pea plants with wrinkled, green seeded plants</a:t>
            </a:r>
          </a:p>
        </p:txBody>
      </p:sp>
      <p:sp>
        <p:nvSpPr>
          <p:cNvPr id="1331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9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8229600" cy="6400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NZ" sz="4800" b="1"/>
              <a:t>RrYy  x   RrYy </a:t>
            </a:r>
          </a:p>
          <a:p>
            <a:r>
              <a:rPr lang="en-NZ" b="1"/>
              <a:t>R = round, r = wrinkled</a:t>
            </a:r>
          </a:p>
          <a:p>
            <a:r>
              <a:rPr lang="en-NZ" b="1"/>
              <a:t>Y = yellow, y = green</a:t>
            </a:r>
          </a:p>
          <a:p>
            <a:r>
              <a:rPr lang="en-NZ" b="1"/>
              <a:t>Work out possible combinations of gamete alleles</a:t>
            </a:r>
          </a:p>
          <a:p>
            <a:pPr algn="ctr">
              <a:buFontTx/>
              <a:buNone/>
            </a:pPr>
            <a:r>
              <a:rPr lang="en-NZ" sz="4800" b="1"/>
              <a:t>R r Y y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133600" y="5272088"/>
            <a:ext cx="5905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4800" b="1"/>
              <a:t>Y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600200" y="52720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4800" b="1"/>
              <a:t>R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324600" y="521017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4800" b="1"/>
              <a:t>r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705600" y="5195888"/>
            <a:ext cx="5238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4800" b="1"/>
              <a:t>y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353050" y="5272088"/>
            <a:ext cx="5905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4800" b="1"/>
              <a:t>Y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276600" y="52720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4800" b="1"/>
              <a:t>R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029200" y="5272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4800" b="1"/>
              <a:t>r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810000" y="5272088"/>
            <a:ext cx="5238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4800" b="1"/>
              <a:t>y</a:t>
            </a: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1905000" y="4038600"/>
            <a:ext cx="1752600" cy="1371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2590800" y="4114800"/>
            <a:ext cx="22098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3581400" y="4038600"/>
            <a:ext cx="76200" cy="1371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4191000" y="4191000"/>
            <a:ext cx="1143000" cy="1295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4191000" y="4114800"/>
            <a:ext cx="914400" cy="13716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4191000" y="4114800"/>
            <a:ext cx="2209800" cy="13716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5334000" y="4191000"/>
            <a:ext cx="16002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4800600" y="4114800"/>
            <a:ext cx="8382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5383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/>
      <p:bldP spid="15364" grpId="0"/>
      <p:bldP spid="15365" grpId="0"/>
      <p:bldP spid="15366" grpId="0"/>
      <p:bldP spid="15367" grpId="0"/>
      <p:bldP spid="15368" grpId="0"/>
      <p:bldP spid="15369" grpId="0"/>
      <p:bldP spid="15370" grpId="0"/>
      <p:bldP spid="15371" grpId="0"/>
      <p:bldP spid="15375" grpId="0" animBg="1"/>
      <p:bldP spid="15376" grpId="0" animBg="1"/>
      <p:bldP spid="15377" grpId="0" animBg="1"/>
      <p:bldP spid="15378" grpId="0" animBg="1"/>
      <p:bldP spid="15379" grpId="0" animBg="1"/>
      <p:bldP spid="15380" grpId="0" animBg="1"/>
      <p:bldP spid="15381" grpId="0" animBg="1"/>
      <p:bldP spid="15382" grpId="0" animBg="1"/>
      <p:bldP spid="153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NZ" sz="4800" b="1">
                <a:solidFill>
                  <a:schemeClr val="tx2"/>
                </a:solidFill>
              </a:rPr>
              <a:t>RrYy  x   RrYy</a:t>
            </a: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24000"/>
            <a:ext cx="5638800" cy="496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553200" y="23622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5638800" y="23622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724400" y="2362200"/>
            <a:ext cx="685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3810000" y="23622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4000"/>
            <a:ext cx="54768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54768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2971800" y="31242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2971800" y="3886200"/>
            <a:ext cx="685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2971800" y="48768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3048000" y="57150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ry</a:t>
            </a:r>
          </a:p>
        </p:txBody>
      </p:sp>
      <p:pic>
        <p:nvPicPr>
          <p:cNvPr id="24608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971800"/>
            <a:ext cx="68421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3657600" y="3124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0" name="Picture 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2971800"/>
            <a:ext cx="684212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4572000" y="3124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1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0" y="2971800"/>
            <a:ext cx="68421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612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971800"/>
            <a:ext cx="68421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486400" y="3124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324600" y="3124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3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38" y="3810000"/>
            <a:ext cx="684212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3657600" y="39624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4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38" y="4724400"/>
            <a:ext cx="684212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3733800" y="48768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5" name="Picture 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62600"/>
            <a:ext cx="68421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3733800" y="57753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6" name="Picture 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0" y="3810000"/>
            <a:ext cx="68421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5486400" y="39624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7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724400"/>
            <a:ext cx="684212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4648200" y="48609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8" name="Picture 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86200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4572000" y="39624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19" name="Picture 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86200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6324600" y="39465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20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638800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4648200" y="57753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23" name="Picture 4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638800"/>
            <a:ext cx="685800" cy="59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6400800" y="57753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pic>
        <p:nvPicPr>
          <p:cNvPr id="24627" name="Picture 5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00600"/>
            <a:ext cx="609600" cy="55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628" name="Picture 5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800600"/>
            <a:ext cx="609600" cy="55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629" name="Picture 5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715000"/>
            <a:ext cx="609600" cy="55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6324600" y="48768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5562600" y="48768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5486400" y="5791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rrYy</a:t>
            </a:r>
          </a:p>
        </p:txBody>
      </p:sp>
      <p:sp>
        <p:nvSpPr>
          <p:cNvPr id="24630" name="AutoShape 5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2" grpId="0" animBg="1"/>
      <p:bldP spid="24583" grpId="0" animBg="1"/>
      <p:bldP spid="24584" grpId="0" animBg="1"/>
      <p:bldP spid="24585" grpId="0" animBg="1"/>
      <p:bldP spid="24588" grpId="0" animBg="1"/>
      <p:bldP spid="24589" grpId="0" animBg="1"/>
      <p:bldP spid="24590" grpId="0" animBg="1"/>
      <p:bldP spid="24591" grpId="0" animBg="1"/>
      <p:bldP spid="24592" grpId="0"/>
      <p:bldP spid="24593" grpId="0"/>
      <p:bldP spid="24594" grpId="0"/>
      <p:bldP spid="24595" grpId="0"/>
      <p:bldP spid="24596" grpId="0"/>
      <p:bldP spid="24597" grpId="0"/>
      <p:bldP spid="24598" grpId="0"/>
      <p:bldP spid="24600" grpId="0"/>
      <p:bldP spid="24602" grpId="0"/>
      <p:bldP spid="24599" grpId="0"/>
      <p:bldP spid="24601" grpId="0"/>
      <p:bldP spid="24603" grpId="0"/>
      <p:bldP spid="24607" grpId="0"/>
      <p:bldP spid="24605" grpId="0"/>
      <p:bldP spid="24604" grpId="0"/>
      <p:bldP spid="24606" grpId="0"/>
      <p:bldP spid="246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Genotypes and Phenotypes</a:t>
            </a:r>
          </a:p>
        </p:txBody>
      </p:sp>
      <p:graphicFrame>
        <p:nvGraphicFramePr>
          <p:cNvPr id="28733" name="Group 61"/>
          <p:cNvGraphicFramePr>
            <a:graphicFrameLocks noGrp="1"/>
          </p:cNvGraphicFramePr>
          <p:nvPr/>
        </p:nvGraphicFramePr>
        <p:xfrm>
          <a:off x="4038600" y="1412875"/>
          <a:ext cx="4572000" cy="5222240"/>
        </p:xfrm>
        <a:graphic>
          <a:graphicData uri="http://schemas.openxmlformats.org/drawingml/2006/table">
            <a:tbl>
              <a:tblPr/>
              <a:tblGrid>
                <a:gridCol w="2057400"/>
                <a:gridCol w="25146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Genotypes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Phenotypes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8711" name="Picture 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88" y="1981200"/>
            <a:ext cx="4572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2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88" y="2514600"/>
            <a:ext cx="4572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3" name="Picture 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88" y="3062288"/>
            <a:ext cx="4572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88" y="3544888"/>
            <a:ext cx="4572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5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67175"/>
            <a:ext cx="442913" cy="46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6" name="Picture 4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88" y="4572000"/>
            <a:ext cx="442912" cy="46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7" name="Picture 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110163"/>
            <a:ext cx="496888" cy="46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8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638800"/>
            <a:ext cx="496888" cy="46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19" name="Picture 4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488" y="6169025"/>
            <a:ext cx="482600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22" name="Text Box 50"/>
          <p:cNvSpPr txBox="1">
            <a:spLocks noChangeArrowheads="1"/>
          </p:cNvSpPr>
          <p:nvPr/>
        </p:nvSpPr>
        <p:spPr bwMode="auto">
          <a:xfrm>
            <a:off x="5791200" y="2057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5791200" y="25146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8724" name="Text Box 52"/>
          <p:cNvSpPr txBox="1">
            <a:spLocks noChangeArrowheads="1"/>
          </p:cNvSpPr>
          <p:nvPr/>
        </p:nvSpPr>
        <p:spPr bwMode="auto">
          <a:xfrm>
            <a:off x="5791200" y="4114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8725" name="Text Box 53"/>
          <p:cNvSpPr txBox="1">
            <a:spLocks noChangeArrowheads="1"/>
          </p:cNvSpPr>
          <p:nvPr/>
        </p:nvSpPr>
        <p:spPr bwMode="auto">
          <a:xfrm>
            <a:off x="5791200" y="3062288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5791200" y="3595688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4</a:t>
            </a:r>
          </a:p>
        </p:txBody>
      </p: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5791200" y="46482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5791200" y="571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5791200" y="5105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5791200" y="61722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6629400" y="2071688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Round/yellow</a:t>
            </a:r>
          </a:p>
        </p:txBody>
      </p:sp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6629400" y="25908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Round/yellow</a:t>
            </a:r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6629400" y="41910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Round/green</a:t>
            </a: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6629400" y="3076575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Round/yellow</a:t>
            </a:r>
          </a:p>
        </p:txBody>
      </p:sp>
      <p:sp>
        <p:nvSpPr>
          <p:cNvPr id="28737" name="Text Box 65"/>
          <p:cNvSpPr txBox="1">
            <a:spLocks noChangeArrowheads="1"/>
          </p:cNvSpPr>
          <p:nvPr/>
        </p:nvSpPr>
        <p:spPr bwMode="auto">
          <a:xfrm>
            <a:off x="6629400" y="3595688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Round/yellow</a:t>
            </a:r>
          </a:p>
        </p:txBody>
      </p:sp>
      <p:sp>
        <p:nvSpPr>
          <p:cNvPr id="28738" name="Text Box 66"/>
          <p:cNvSpPr txBox="1">
            <a:spLocks noChangeArrowheads="1"/>
          </p:cNvSpPr>
          <p:nvPr/>
        </p:nvSpPr>
        <p:spPr bwMode="auto">
          <a:xfrm>
            <a:off x="6629400" y="46482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Round/green</a:t>
            </a:r>
          </a:p>
        </p:txBody>
      </p:sp>
      <p:sp>
        <p:nvSpPr>
          <p:cNvPr id="28739" name="Text Box 67"/>
          <p:cNvSpPr txBox="1">
            <a:spLocks noChangeArrowheads="1"/>
          </p:cNvSpPr>
          <p:nvPr/>
        </p:nvSpPr>
        <p:spPr bwMode="auto">
          <a:xfrm>
            <a:off x="6629400" y="5181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Wrinkled/yellow</a:t>
            </a:r>
          </a:p>
        </p:txBody>
      </p:sp>
      <p:sp>
        <p:nvSpPr>
          <p:cNvPr id="28741" name="Text Box 69"/>
          <p:cNvSpPr txBox="1">
            <a:spLocks noChangeArrowheads="1"/>
          </p:cNvSpPr>
          <p:nvPr/>
        </p:nvSpPr>
        <p:spPr bwMode="auto">
          <a:xfrm>
            <a:off x="6705600" y="61722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Wrinkled/green</a:t>
            </a:r>
          </a:p>
        </p:txBody>
      </p: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6629400" y="57150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b="1"/>
              <a:t>Wrinkled/yellow</a:t>
            </a:r>
          </a:p>
        </p:txBody>
      </p:sp>
      <p:sp>
        <p:nvSpPr>
          <p:cNvPr id="28743" name="Text Box 71"/>
          <p:cNvSpPr txBox="1">
            <a:spLocks noChangeArrowheads="1"/>
          </p:cNvSpPr>
          <p:nvPr/>
        </p:nvSpPr>
        <p:spPr bwMode="auto">
          <a:xfrm>
            <a:off x="4038600" y="1981200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44" name="Text Box 72"/>
          <p:cNvSpPr txBox="1">
            <a:spLocks noChangeArrowheads="1"/>
          </p:cNvSpPr>
          <p:nvPr/>
        </p:nvSpPr>
        <p:spPr bwMode="auto">
          <a:xfrm>
            <a:off x="4038600" y="2528888"/>
            <a:ext cx="1447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45" name="Text Box 73"/>
          <p:cNvSpPr txBox="1">
            <a:spLocks noChangeArrowheads="1"/>
          </p:cNvSpPr>
          <p:nvPr/>
        </p:nvSpPr>
        <p:spPr bwMode="auto">
          <a:xfrm>
            <a:off x="3962400" y="40386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NZ" sz="2800"/>
              <a:t>RRyy</a:t>
            </a:r>
            <a:endParaRPr lang="en-NZ"/>
          </a:p>
        </p:txBody>
      </p:sp>
      <p:sp>
        <p:nvSpPr>
          <p:cNvPr id="28746" name="Text Box 74"/>
          <p:cNvSpPr txBox="1">
            <a:spLocks noChangeArrowheads="1"/>
          </p:cNvSpPr>
          <p:nvPr/>
        </p:nvSpPr>
        <p:spPr bwMode="auto">
          <a:xfrm>
            <a:off x="4038600" y="29860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47" name="Text Box 75"/>
          <p:cNvSpPr txBox="1">
            <a:spLocks noChangeArrowheads="1"/>
          </p:cNvSpPr>
          <p:nvPr/>
        </p:nvSpPr>
        <p:spPr bwMode="auto">
          <a:xfrm>
            <a:off x="4038600" y="3519488"/>
            <a:ext cx="121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50" name="Text Box 78"/>
          <p:cNvSpPr txBox="1">
            <a:spLocks noChangeArrowheads="1"/>
          </p:cNvSpPr>
          <p:nvPr/>
        </p:nvSpPr>
        <p:spPr bwMode="auto">
          <a:xfrm>
            <a:off x="4038600" y="4572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4038600" y="50292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52" name="Text Box 80"/>
          <p:cNvSpPr txBox="1">
            <a:spLocks noChangeArrowheads="1"/>
          </p:cNvSpPr>
          <p:nvPr/>
        </p:nvSpPr>
        <p:spPr bwMode="auto">
          <a:xfrm>
            <a:off x="4038600" y="55626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sp>
        <p:nvSpPr>
          <p:cNvPr id="28754" name="Text Box 82"/>
          <p:cNvSpPr txBox="1">
            <a:spLocks noChangeArrowheads="1"/>
          </p:cNvSpPr>
          <p:nvPr/>
        </p:nvSpPr>
        <p:spPr bwMode="auto">
          <a:xfrm>
            <a:off x="4038600" y="60960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rryy</a:t>
            </a:r>
          </a:p>
        </p:txBody>
      </p:sp>
      <p:pic>
        <p:nvPicPr>
          <p:cNvPr id="28757" name="Picture 8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0"/>
            <a:ext cx="3810000" cy="35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58" name="AutoShape 8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8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2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2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722" grpId="0"/>
      <p:bldP spid="28723" grpId="0"/>
      <p:bldP spid="28724" grpId="0"/>
      <p:bldP spid="28725" grpId="0"/>
      <p:bldP spid="28726" grpId="0"/>
      <p:bldP spid="28727" grpId="0"/>
      <p:bldP spid="28728" grpId="0"/>
      <p:bldP spid="28729" grpId="0"/>
      <p:bldP spid="28730" grpId="0"/>
      <p:bldP spid="28732" grpId="0"/>
      <p:bldP spid="28734" grpId="0"/>
      <p:bldP spid="28735" grpId="0"/>
      <p:bldP spid="28736" grpId="0"/>
      <p:bldP spid="28737" grpId="0"/>
      <p:bldP spid="28738" grpId="0"/>
      <p:bldP spid="28739" grpId="0"/>
      <p:bldP spid="28741" grpId="0"/>
      <p:bldP spid="28742" grpId="0"/>
      <p:bldP spid="28743" grpId="0"/>
      <p:bldP spid="28744" grpId="0"/>
      <p:bldP spid="28745" grpId="0"/>
      <p:bldP spid="28746" grpId="0"/>
      <p:bldP spid="28747" grpId="0"/>
      <p:bldP spid="28750" grpId="0"/>
      <p:bldP spid="28751" grpId="0"/>
      <p:bldP spid="28752" grpId="0"/>
      <p:bldP spid="28754" grpId="0"/>
      <p:bldP spid="2875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765" name="Group 165"/>
          <p:cNvGraphicFramePr>
            <a:graphicFrameLocks noGrp="1"/>
          </p:cNvGraphicFramePr>
          <p:nvPr/>
        </p:nvGraphicFramePr>
        <p:xfrm>
          <a:off x="4191000" y="1600200"/>
          <a:ext cx="4648200" cy="2971800"/>
        </p:xfrm>
        <a:graphic>
          <a:graphicData uri="http://schemas.openxmlformats.org/drawingml/2006/table">
            <a:tbl>
              <a:tblPr/>
              <a:tblGrid>
                <a:gridCol w="4038600"/>
                <a:gridCol w="6096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Round/yellow</a:t>
                      </a:r>
                    </a:p>
                  </a:txBody>
                  <a:tcPr marL="90000" marR="90000" marT="46800" marB="4680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Round/green</a:t>
                      </a:r>
                    </a:p>
                  </a:txBody>
                  <a:tcPr marL="90000" marR="90000" marT="46800" marB="4680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Wrinkled/yellow</a:t>
                      </a:r>
                    </a:p>
                  </a:txBody>
                  <a:tcPr marL="90000" marR="90000" marT="46800" marB="4680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Wrinkled/green</a:t>
                      </a:r>
                    </a:p>
                  </a:txBody>
                  <a:tcPr marL="90000" marR="90000" marT="46800" marB="4680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5675" name="Picture 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3505200" cy="335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NZ" b="1"/>
              <a:t>Phenotype Ratio</a:t>
            </a:r>
          </a:p>
        </p:txBody>
      </p:sp>
      <p:sp>
        <p:nvSpPr>
          <p:cNvPr id="25759" name="Rectangle 159"/>
          <p:cNvSpPr>
            <a:spLocks noGrp="1" noChangeArrowheads="1"/>
          </p:cNvSpPr>
          <p:nvPr>
            <p:ph type="body" idx="1"/>
          </p:nvPr>
        </p:nvSpPr>
        <p:spPr>
          <a:xfrm>
            <a:off x="762000" y="4953000"/>
            <a:ext cx="7924800" cy="1600200"/>
          </a:xfrm>
        </p:spPr>
        <p:txBody>
          <a:bodyPr/>
          <a:lstStyle/>
          <a:p>
            <a:pPr>
              <a:buFontTx/>
              <a:buNone/>
            </a:pPr>
            <a:r>
              <a:rPr lang="en-NZ" b="1"/>
              <a:t>	</a:t>
            </a:r>
            <a:r>
              <a:rPr lang="en-NZ" sz="2800" b="1"/>
              <a:t>This is the</a:t>
            </a:r>
            <a:r>
              <a:rPr lang="en-NZ" sz="3600" b="1"/>
              <a:t>  9 : 3 : 3 : 1   </a:t>
            </a:r>
            <a:r>
              <a:rPr lang="en-NZ" b="1"/>
              <a:t>Ratio</a:t>
            </a:r>
            <a:r>
              <a:rPr lang="en-NZ" sz="3600" b="1"/>
              <a:t>,</a:t>
            </a:r>
            <a:r>
              <a:rPr lang="en-NZ" sz="2800" b="1"/>
              <a:t> typical for all dihybrid crosses between two heterozygotes.</a:t>
            </a:r>
          </a:p>
        </p:txBody>
      </p:sp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1295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5667" name="Text Box 67"/>
          <p:cNvSpPr txBox="1">
            <a:spLocks noChangeArrowheads="1"/>
          </p:cNvSpPr>
          <p:nvPr/>
        </p:nvSpPr>
        <p:spPr bwMode="auto">
          <a:xfrm>
            <a:off x="1981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5668" name="Text Box 68"/>
          <p:cNvSpPr txBox="1">
            <a:spLocks noChangeArrowheads="1"/>
          </p:cNvSpPr>
          <p:nvPr/>
        </p:nvSpPr>
        <p:spPr bwMode="auto">
          <a:xfrm>
            <a:off x="2667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3</a:t>
            </a:r>
          </a:p>
        </p:txBody>
      </p:sp>
      <p:sp>
        <p:nvSpPr>
          <p:cNvPr id="25669" name="Text Box 69"/>
          <p:cNvSpPr txBox="1">
            <a:spLocks noChangeArrowheads="1"/>
          </p:cNvSpPr>
          <p:nvPr/>
        </p:nvSpPr>
        <p:spPr bwMode="auto">
          <a:xfrm>
            <a:off x="335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4</a:t>
            </a:r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1295400" y="2590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5</a:t>
            </a: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2667000" y="2590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6</a:t>
            </a:r>
          </a:p>
        </p:txBody>
      </p:sp>
      <p:sp>
        <p:nvSpPr>
          <p:cNvPr id="25672" name="Text Box 72"/>
          <p:cNvSpPr txBox="1">
            <a:spLocks noChangeArrowheads="1"/>
          </p:cNvSpPr>
          <p:nvPr/>
        </p:nvSpPr>
        <p:spPr bwMode="auto">
          <a:xfrm>
            <a:off x="1295400" y="32766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7</a:t>
            </a:r>
          </a:p>
        </p:txBody>
      </p:sp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1981200" y="32766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8</a:t>
            </a:r>
          </a:p>
        </p:txBody>
      </p:sp>
      <p:sp>
        <p:nvSpPr>
          <p:cNvPr id="25674" name="Text Box 74"/>
          <p:cNvSpPr txBox="1">
            <a:spLocks noChangeArrowheads="1"/>
          </p:cNvSpPr>
          <p:nvPr/>
        </p:nvSpPr>
        <p:spPr bwMode="auto">
          <a:xfrm>
            <a:off x="1295400" y="3962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9</a:t>
            </a:r>
          </a:p>
        </p:txBody>
      </p:sp>
      <p:sp>
        <p:nvSpPr>
          <p:cNvPr id="25676" name="Text Box 76"/>
          <p:cNvSpPr txBox="1">
            <a:spLocks noChangeArrowheads="1"/>
          </p:cNvSpPr>
          <p:nvPr/>
        </p:nvSpPr>
        <p:spPr bwMode="auto">
          <a:xfrm>
            <a:off x="1981200" y="2590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5677" name="Text Box 77"/>
          <p:cNvSpPr txBox="1">
            <a:spLocks noChangeArrowheads="1"/>
          </p:cNvSpPr>
          <p:nvPr/>
        </p:nvSpPr>
        <p:spPr bwMode="auto">
          <a:xfrm>
            <a:off x="3352800" y="2590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5678" name="Text Box 78"/>
          <p:cNvSpPr txBox="1">
            <a:spLocks noChangeArrowheads="1"/>
          </p:cNvSpPr>
          <p:nvPr/>
        </p:nvSpPr>
        <p:spPr bwMode="auto">
          <a:xfrm>
            <a:off x="1981200" y="3962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3</a:t>
            </a:r>
          </a:p>
        </p:txBody>
      </p:sp>
      <p:sp>
        <p:nvSpPr>
          <p:cNvPr id="25679" name="Text Box 79"/>
          <p:cNvSpPr txBox="1">
            <a:spLocks noChangeArrowheads="1"/>
          </p:cNvSpPr>
          <p:nvPr/>
        </p:nvSpPr>
        <p:spPr bwMode="auto">
          <a:xfrm>
            <a:off x="2667000" y="3962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3</a:t>
            </a:r>
          </a:p>
        </p:txBody>
      </p:sp>
      <p:sp>
        <p:nvSpPr>
          <p:cNvPr id="25680" name="Text Box 80"/>
          <p:cNvSpPr txBox="1">
            <a:spLocks noChangeArrowheads="1"/>
          </p:cNvSpPr>
          <p:nvPr/>
        </p:nvSpPr>
        <p:spPr bwMode="auto">
          <a:xfrm>
            <a:off x="2667000" y="32766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sp>
        <p:nvSpPr>
          <p:cNvPr id="25681" name="Text Box 81"/>
          <p:cNvSpPr txBox="1">
            <a:spLocks noChangeArrowheads="1"/>
          </p:cNvSpPr>
          <p:nvPr/>
        </p:nvSpPr>
        <p:spPr bwMode="auto">
          <a:xfrm>
            <a:off x="3352800" y="32766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2</a:t>
            </a:r>
          </a:p>
        </p:txBody>
      </p:sp>
      <p:sp>
        <p:nvSpPr>
          <p:cNvPr id="25682" name="Text Box 82"/>
          <p:cNvSpPr txBox="1">
            <a:spLocks noChangeArrowheads="1"/>
          </p:cNvSpPr>
          <p:nvPr/>
        </p:nvSpPr>
        <p:spPr bwMode="auto">
          <a:xfrm>
            <a:off x="3352800" y="3962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000" b="1"/>
              <a:t>1</a:t>
            </a:r>
          </a:p>
        </p:txBody>
      </p:sp>
      <p:pic>
        <p:nvPicPr>
          <p:cNvPr id="25716" name="Picture 1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438400"/>
            <a:ext cx="609600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717" name="Picture 1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676400"/>
            <a:ext cx="609600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718" name="Picture 1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952875"/>
            <a:ext cx="60960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719" name="Picture 1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200400"/>
            <a:ext cx="609600" cy="55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721" name="Text Box 121"/>
          <p:cNvSpPr txBox="1">
            <a:spLocks noChangeArrowheads="1"/>
          </p:cNvSpPr>
          <p:nvPr/>
        </p:nvSpPr>
        <p:spPr bwMode="auto">
          <a:xfrm>
            <a:off x="8305800" y="16764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600" b="1"/>
              <a:t>9</a:t>
            </a:r>
          </a:p>
        </p:txBody>
      </p:sp>
      <p:sp>
        <p:nvSpPr>
          <p:cNvPr id="25755" name="Text Box 155"/>
          <p:cNvSpPr txBox="1">
            <a:spLocks noChangeArrowheads="1"/>
          </p:cNvSpPr>
          <p:nvPr/>
        </p:nvSpPr>
        <p:spPr bwMode="auto">
          <a:xfrm>
            <a:off x="8305800" y="23622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600" b="1"/>
              <a:t>3</a:t>
            </a:r>
          </a:p>
        </p:txBody>
      </p:sp>
      <p:sp>
        <p:nvSpPr>
          <p:cNvPr id="25756" name="Text Box 156"/>
          <p:cNvSpPr txBox="1">
            <a:spLocks noChangeArrowheads="1"/>
          </p:cNvSpPr>
          <p:nvPr/>
        </p:nvSpPr>
        <p:spPr bwMode="auto">
          <a:xfrm>
            <a:off x="8305800" y="31242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600" b="1"/>
              <a:t>3</a:t>
            </a:r>
          </a:p>
        </p:txBody>
      </p:sp>
      <p:sp>
        <p:nvSpPr>
          <p:cNvPr id="25757" name="Text Box 157"/>
          <p:cNvSpPr txBox="1">
            <a:spLocks noChangeArrowheads="1"/>
          </p:cNvSpPr>
          <p:nvPr/>
        </p:nvSpPr>
        <p:spPr bwMode="auto">
          <a:xfrm>
            <a:off x="8305800" y="38862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600" b="1"/>
              <a:t>1</a:t>
            </a:r>
          </a:p>
        </p:txBody>
      </p:sp>
      <p:sp>
        <p:nvSpPr>
          <p:cNvPr id="25763" name="Text Box 163"/>
          <p:cNvSpPr txBox="1">
            <a:spLocks noChangeArrowheads="1"/>
          </p:cNvSpPr>
          <p:nvPr/>
        </p:nvSpPr>
        <p:spPr bwMode="auto">
          <a:xfrm>
            <a:off x="7086600" y="17526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</a:t>
            </a:r>
            <a:r>
              <a:rPr lang="en-NZ" sz="2800">
                <a:cs typeface="Arial" charset="0"/>
              </a:rPr>
              <a:t>– </a:t>
            </a:r>
            <a:r>
              <a:rPr lang="en-NZ" sz="2800"/>
              <a:t>Y</a:t>
            </a:r>
            <a:r>
              <a:rPr lang="en-NZ" sz="2800">
                <a:cs typeface="Arial" charset="0"/>
              </a:rPr>
              <a:t>–  </a:t>
            </a:r>
          </a:p>
        </p:txBody>
      </p:sp>
      <p:sp>
        <p:nvSpPr>
          <p:cNvPr id="25764" name="Text Box 164"/>
          <p:cNvSpPr txBox="1">
            <a:spLocks noChangeArrowheads="1"/>
          </p:cNvSpPr>
          <p:nvPr/>
        </p:nvSpPr>
        <p:spPr bwMode="auto">
          <a:xfrm>
            <a:off x="7086600" y="24384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</a:t>
            </a:r>
            <a:r>
              <a:rPr lang="en-NZ" sz="2800">
                <a:cs typeface="Arial" charset="0"/>
              </a:rPr>
              <a:t>– </a:t>
            </a:r>
            <a:r>
              <a:rPr lang="en-NZ" sz="2800"/>
              <a:t>yy</a:t>
            </a:r>
            <a:endParaRPr lang="en-NZ" sz="2800">
              <a:cs typeface="Arial" charset="0"/>
            </a:endParaRPr>
          </a:p>
        </p:txBody>
      </p:sp>
      <p:sp>
        <p:nvSpPr>
          <p:cNvPr id="25766" name="Text Box 166"/>
          <p:cNvSpPr txBox="1">
            <a:spLocks noChangeArrowheads="1"/>
          </p:cNvSpPr>
          <p:nvPr/>
        </p:nvSpPr>
        <p:spPr bwMode="auto">
          <a:xfrm>
            <a:off x="7162800" y="3200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 Y</a:t>
            </a:r>
            <a:r>
              <a:rPr lang="en-NZ" sz="2800">
                <a:cs typeface="Arial" charset="0"/>
              </a:rPr>
              <a:t>–</a:t>
            </a:r>
          </a:p>
        </p:txBody>
      </p:sp>
      <p:sp>
        <p:nvSpPr>
          <p:cNvPr id="25767" name="Text Box 167"/>
          <p:cNvSpPr txBox="1">
            <a:spLocks noChangeArrowheads="1"/>
          </p:cNvSpPr>
          <p:nvPr/>
        </p:nvSpPr>
        <p:spPr bwMode="auto">
          <a:xfrm>
            <a:off x="7162800" y="39624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800"/>
              <a:t>rr yy</a:t>
            </a:r>
            <a:endParaRPr lang="en-NZ" sz="2800">
              <a:cs typeface="Arial" charset="0"/>
            </a:endParaRPr>
          </a:p>
        </p:txBody>
      </p:sp>
      <p:sp>
        <p:nvSpPr>
          <p:cNvPr id="25768" name="AutoShape 1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5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5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5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5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2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25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5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5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759" grpId="0" build="p"/>
      <p:bldP spid="25666" grpId="0"/>
      <p:bldP spid="25667" grpId="0"/>
      <p:bldP spid="25668" grpId="0"/>
      <p:bldP spid="25669" grpId="0"/>
      <p:bldP spid="25670" grpId="0"/>
      <p:bldP spid="25671" grpId="0"/>
      <p:bldP spid="25672" grpId="0"/>
      <p:bldP spid="25673" grpId="0"/>
      <p:bldP spid="25674" grpId="0"/>
      <p:bldP spid="25676" grpId="0"/>
      <p:bldP spid="25677" grpId="0"/>
      <p:bldP spid="25678" grpId="0"/>
      <p:bldP spid="25679" grpId="0"/>
      <p:bldP spid="25680" grpId="0"/>
      <p:bldP spid="25681" grpId="0"/>
      <p:bldP spid="25682" grpId="0"/>
      <p:bldP spid="25721" grpId="0"/>
      <p:bldP spid="25755" grpId="0"/>
      <p:bldP spid="25756" grpId="0"/>
      <p:bldP spid="25757" grpId="0"/>
      <p:bldP spid="25763" grpId="1"/>
      <p:bldP spid="25764" grpId="0"/>
      <p:bldP spid="25766" grpId="0"/>
      <p:bldP spid="25767" grpId="0"/>
      <p:bldP spid="257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NZ" sz="4800" b="1"/>
              <a:t>Dihybrid back or test cross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/>
              <a:t>This is done to check if an individual with the dominant traits is homo- or heterozygous.</a:t>
            </a:r>
          </a:p>
          <a:p>
            <a:r>
              <a:rPr lang="en-NZ" b="1"/>
              <a:t>Back-cross with an individual that is</a:t>
            </a:r>
          </a:p>
          <a:p>
            <a:r>
              <a:rPr lang="en-NZ" b="1"/>
              <a:t>homozygous recessive for both genes.</a:t>
            </a:r>
          </a:p>
          <a:p>
            <a:r>
              <a:rPr lang="en-NZ" b="1"/>
              <a:t>E.g. RrYy  x  rryy</a:t>
            </a:r>
          </a:p>
        </p:txBody>
      </p:sp>
      <p:sp>
        <p:nvSpPr>
          <p:cNvPr id="348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uiExpand="1" build="p"/>
      <p:bldP spid="348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NZ"/>
              <a:t>The back/test-cross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67400"/>
            <a:ext cx="8229600" cy="25876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200"/>
          </a:p>
        </p:txBody>
      </p:sp>
      <p:grpSp>
        <p:nvGrpSpPr>
          <p:cNvPr id="35873" name="Group 33"/>
          <p:cNvGrpSpPr>
            <a:grpSpLocks/>
          </p:cNvGrpSpPr>
          <p:nvPr/>
        </p:nvGrpSpPr>
        <p:grpSpPr bwMode="auto">
          <a:xfrm>
            <a:off x="457200" y="1219200"/>
            <a:ext cx="8458200" cy="4876800"/>
            <a:chOff x="288" y="768"/>
            <a:chExt cx="5328" cy="3072"/>
          </a:xfrm>
        </p:grpSpPr>
        <p:sp>
          <p:nvSpPr>
            <p:cNvPr id="35867" name="Rectangle 27"/>
            <p:cNvSpPr>
              <a:spLocks noChangeArrowheads="1"/>
            </p:cNvSpPr>
            <p:nvPr/>
          </p:nvSpPr>
          <p:spPr bwMode="auto">
            <a:xfrm>
              <a:off x="288" y="768"/>
              <a:ext cx="5328" cy="30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pic>
          <p:nvPicPr>
            <p:cNvPr id="35847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912"/>
              <a:ext cx="4656" cy="19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584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2400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43325"/>
            <a:ext cx="6858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5867400" y="15240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600" b="1"/>
              <a:t>Rr Yy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7620000" y="29718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ry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6781800" y="29718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rY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943600" y="2971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Ry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4953000" y="3001963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RY</a:t>
            </a:r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5181600" y="2057400"/>
            <a:ext cx="9144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5486400" y="2057400"/>
            <a:ext cx="12954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6096000" y="2057400"/>
            <a:ext cx="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6324600" y="2133600"/>
            <a:ext cx="7620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6400800" y="2057400"/>
            <a:ext cx="533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6781800" y="2057400"/>
            <a:ext cx="3810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6400800" y="2057400"/>
            <a:ext cx="14478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7086600" y="2133600"/>
            <a:ext cx="9906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1905000" y="3733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rr yy</a:t>
            </a:r>
            <a:endParaRPr lang="en-NZ" sz="3200" b="1">
              <a:cs typeface="Arial" charset="0"/>
            </a:endParaRP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4038600" y="37338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ry</a:t>
            </a:r>
            <a:endParaRPr lang="en-NZ" sz="3200" b="1">
              <a:cs typeface="Arial" charset="0"/>
            </a:endParaRP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4876800" y="3810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RrYy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715000" y="3810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Rryy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rrYy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7543800" y="3810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2400" b="1"/>
              <a:t>rryy</a:t>
            </a:r>
            <a:endParaRPr lang="en-NZ" sz="2400" b="1">
              <a:cs typeface="Arial" charset="0"/>
            </a:endParaRPr>
          </a:p>
        </p:txBody>
      </p:sp>
      <p:sp>
        <p:nvSpPr>
          <p:cNvPr id="35872" name="Line 32"/>
          <p:cNvSpPr>
            <a:spLocks noChangeShapeType="1"/>
          </p:cNvSpPr>
          <p:nvPr/>
        </p:nvSpPr>
        <p:spPr bwMode="auto">
          <a:xfrm>
            <a:off x="2971800" y="40386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1143000" y="45720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Phenotypes</a:t>
            </a:r>
            <a:endParaRPr lang="en-NZ" sz="3200" b="1">
              <a:cs typeface="Arial" charset="0"/>
            </a:endParaRPr>
          </a:p>
        </p:txBody>
      </p:sp>
      <p:pic>
        <p:nvPicPr>
          <p:cNvPr id="35875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7200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76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572000"/>
            <a:ext cx="609600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77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579938"/>
            <a:ext cx="609600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78" name="Picture 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572000"/>
            <a:ext cx="6858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79" name="Text Box 39"/>
          <p:cNvSpPr txBox="1">
            <a:spLocks noChangeArrowheads="1"/>
          </p:cNvSpPr>
          <p:nvPr/>
        </p:nvSpPr>
        <p:spPr bwMode="auto">
          <a:xfrm>
            <a:off x="3429000" y="51816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Ratio</a:t>
            </a:r>
            <a:endParaRPr lang="en-NZ" sz="3200" b="1">
              <a:cs typeface="Arial" charset="0"/>
            </a:endParaRPr>
          </a:p>
        </p:txBody>
      </p:sp>
      <p:sp>
        <p:nvSpPr>
          <p:cNvPr id="35880" name="Text Box 40"/>
          <p:cNvSpPr txBox="1">
            <a:spLocks noChangeArrowheads="1"/>
          </p:cNvSpPr>
          <p:nvPr/>
        </p:nvSpPr>
        <p:spPr bwMode="auto">
          <a:xfrm>
            <a:off x="5105400" y="5181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1   :</a:t>
            </a:r>
            <a:endParaRPr lang="en-NZ" sz="3200" b="1">
              <a:cs typeface="Arial" charset="0"/>
            </a:endParaRPr>
          </a:p>
        </p:txBody>
      </p:sp>
      <p:sp>
        <p:nvSpPr>
          <p:cNvPr id="35882" name="Text Box 42"/>
          <p:cNvSpPr txBox="1">
            <a:spLocks noChangeArrowheads="1"/>
          </p:cNvSpPr>
          <p:nvPr/>
        </p:nvSpPr>
        <p:spPr bwMode="auto">
          <a:xfrm>
            <a:off x="6019800" y="5181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1   :</a:t>
            </a:r>
            <a:endParaRPr lang="en-NZ" sz="3200" b="1">
              <a:cs typeface="Arial" charset="0"/>
            </a:endParaRPr>
          </a:p>
        </p:txBody>
      </p:sp>
      <p:sp>
        <p:nvSpPr>
          <p:cNvPr id="35883" name="Text Box 43"/>
          <p:cNvSpPr txBox="1">
            <a:spLocks noChangeArrowheads="1"/>
          </p:cNvSpPr>
          <p:nvPr/>
        </p:nvSpPr>
        <p:spPr bwMode="auto">
          <a:xfrm>
            <a:off x="6934200" y="5181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1   :</a:t>
            </a:r>
            <a:endParaRPr lang="en-NZ" sz="3200" b="1">
              <a:cs typeface="Arial" charset="0"/>
            </a:endParaRPr>
          </a:p>
        </p:txBody>
      </p:sp>
      <p:sp>
        <p:nvSpPr>
          <p:cNvPr id="35884" name="Text Box 44"/>
          <p:cNvSpPr txBox="1">
            <a:spLocks noChangeArrowheads="1"/>
          </p:cNvSpPr>
          <p:nvPr/>
        </p:nvSpPr>
        <p:spPr bwMode="auto">
          <a:xfrm>
            <a:off x="7848600" y="51816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1 </a:t>
            </a:r>
            <a:endParaRPr lang="en-NZ" sz="3200" b="1">
              <a:cs typeface="Arial" charset="0"/>
            </a:endParaRPr>
          </a:p>
        </p:txBody>
      </p:sp>
      <p:sp>
        <p:nvSpPr>
          <p:cNvPr id="35885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3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3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35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3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  <p:bldP spid="35850" grpId="0"/>
      <p:bldP spid="35851" grpId="0"/>
      <p:bldP spid="35852" grpId="0"/>
      <p:bldP spid="35853" grpId="0"/>
      <p:bldP spid="35854" grpId="0"/>
      <p:bldP spid="35855" grpId="0" animBg="1"/>
      <p:bldP spid="35856" grpId="0" animBg="1"/>
      <p:bldP spid="35857" grpId="0" animBg="1"/>
      <p:bldP spid="35858" grpId="0" animBg="1"/>
      <p:bldP spid="35861" grpId="0" animBg="1"/>
      <p:bldP spid="35862" grpId="0" animBg="1"/>
      <p:bldP spid="35863" grpId="0" animBg="1"/>
      <p:bldP spid="35864" grpId="0" animBg="1"/>
      <p:bldP spid="35865" grpId="0"/>
      <p:bldP spid="35866" grpId="0"/>
      <p:bldP spid="35868" grpId="0"/>
      <p:bldP spid="35869" grpId="0"/>
      <p:bldP spid="35870" grpId="0"/>
      <p:bldP spid="35871" grpId="0"/>
      <p:bldP spid="35872" grpId="0" animBg="1"/>
      <p:bldP spid="35874" grpId="0"/>
      <p:bldP spid="35879" grpId="0"/>
      <p:bldP spid="35880" grpId="0"/>
      <p:bldP spid="35882" grpId="0"/>
      <p:bldP spid="35883" grpId="0"/>
      <p:bldP spid="35884" grpId="0"/>
      <p:bldP spid="3588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NZ" b="1"/>
              <a:t>If the round, yellow-seeded plant were homozygous for both genes, none of the offspring would show the recessive traits.</a:t>
            </a:r>
          </a:p>
          <a:p>
            <a:pPr>
              <a:lnSpc>
                <a:spcPct val="90000"/>
              </a:lnSpc>
            </a:pPr>
            <a:r>
              <a:rPr lang="en-NZ" b="1"/>
              <a:t>RRYY  x rryy  </a:t>
            </a:r>
            <a:r>
              <a:rPr lang="en-NZ" b="1">
                <a:cs typeface="Arial" charset="0"/>
              </a:rPr>
              <a:t>→  RrYy</a:t>
            </a:r>
          </a:p>
          <a:p>
            <a:pPr>
              <a:lnSpc>
                <a:spcPct val="90000"/>
              </a:lnSpc>
            </a:pPr>
            <a:endParaRPr lang="en-NZ" b="1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NZ" b="1">
                <a:solidFill>
                  <a:schemeClr val="accent2"/>
                </a:solidFill>
              </a:rPr>
              <a:t>(NOTE: Backcrosses can be used to show if genes are linked on the same chromosome – we’ll study this later)</a:t>
            </a:r>
          </a:p>
          <a:p>
            <a:pPr>
              <a:lnSpc>
                <a:spcPct val="90000"/>
              </a:lnSpc>
            </a:pPr>
            <a:endParaRPr lang="en-NZ" b="1">
              <a:solidFill>
                <a:schemeClr val="accent2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NZ" b="1">
                <a:solidFill>
                  <a:srgbClr val="FF0000"/>
                </a:solidFill>
              </a:rPr>
              <a:t>END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3972</TotalTime>
  <Words>279</Words>
  <Application>Microsoft Office PowerPoint</Application>
  <PresentationFormat>On-screen Show (4:3)</PresentationFormat>
  <Paragraphs>130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The Dihybrid Cross  (page 150 &amp; 157, 158 &amp; 163, 164)</vt:lpstr>
      <vt:lpstr>PowerPoint Presentation</vt:lpstr>
      <vt:lpstr>PowerPoint Presentation</vt:lpstr>
      <vt:lpstr>Genotypes and Phenotypes</vt:lpstr>
      <vt:lpstr>Phenotype Ratio</vt:lpstr>
      <vt:lpstr>Dihybrid back or test cross</vt:lpstr>
      <vt:lpstr>The back/test-cross</vt:lpstr>
      <vt:lpstr>PowerPoint Presentation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Unusual Monohybrids</dc:title>
  <dc:creator>Rick Wood</dc:creator>
  <cp:lastModifiedBy>Rick Wood</cp:lastModifiedBy>
  <cp:revision>23</cp:revision>
  <dcterms:created xsi:type="dcterms:W3CDTF">2007-07-27T00:11:33Z</dcterms:created>
  <dcterms:modified xsi:type="dcterms:W3CDTF">2012-09-13T07:19:39Z</dcterms:modified>
</cp:coreProperties>
</file>